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1136469"/>
            <a:ext cx="8825658" cy="2063931"/>
          </a:xfrm>
        </p:spPr>
        <p:txBody>
          <a:bodyPr/>
          <a:lstStyle/>
          <a:p>
            <a:pPr algn="ctr"/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Extra hepatic obstruction :</a:t>
            </a:r>
            <a:br>
              <a:rPr lang="en-US" sz="4000" dirty="0" smtClean="0"/>
            </a:br>
            <a:r>
              <a:rPr lang="en-US" sz="3200" dirty="0" smtClean="0"/>
              <a:t>Causes :</a:t>
            </a:r>
            <a:br>
              <a:rPr lang="en-US" sz="3200" dirty="0" smtClean="0"/>
            </a:br>
            <a:r>
              <a:rPr lang="en-US" sz="3200" dirty="0" smtClean="0"/>
              <a:t>Pancreatitis , neoplasia , gallbladder </a:t>
            </a:r>
            <a:r>
              <a:rPr lang="en-US" sz="3200" dirty="0" err="1" smtClean="0"/>
              <a:t>mucocele</a:t>
            </a:r>
            <a:r>
              <a:rPr lang="en-US" sz="3200" dirty="0" smtClean="0"/>
              <a:t>  , cholangitis and </a:t>
            </a:r>
            <a:r>
              <a:rPr lang="en-US" sz="3200" dirty="0" err="1" smtClean="0"/>
              <a:t>cholelithiasis</a:t>
            </a:r>
            <a:r>
              <a:rPr lang="en-US" sz="3200" dirty="0" smtClean="0"/>
              <a:t> </a:t>
            </a:r>
            <a:endParaRPr lang="en-US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Pathological signs:</a:t>
            </a:r>
            <a:br>
              <a:rPr lang="en-US" sz="4000" dirty="0" smtClean="0"/>
            </a:br>
            <a:r>
              <a:rPr lang="en-US" sz="3200" dirty="0" smtClean="0"/>
              <a:t>1- dilatation of common bile duct.</a:t>
            </a:r>
            <a:br>
              <a:rPr lang="en-US" sz="3200" dirty="0" smtClean="0"/>
            </a:br>
            <a:r>
              <a:rPr lang="en-US" sz="3200" dirty="0" smtClean="0"/>
              <a:t>2-increase in serum bilirubin within24-48 hrs.</a:t>
            </a:r>
            <a:br>
              <a:rPr lang="en-US" sz="3200" dirty="0" smtClean="0"/>
            </a:br>
            <a:r>
              <a:rPr lang="en-US" sz="3200" dirty="0" smtClean="0"/>
              <a:t>3- hypotension</a:t>
            </a:r>
            <a:br>
              <a:rPr lang="en-US" sz="3200" dirty="0" smtClean="0"/>
            </a:br>
            <a:r>
              <a:rPr lang="en-US" sz="3200" dirty="0" smtClean="0"/>
              <a:t>4- acute renal failure.</a:t>
            </a:r>
            <a:br>
              <a:rPr lang="en-US" sz="3200" dirty="0" smtClean="0"/>
            </a:br>
            <a:r>
              <a:rPr lang="en-US" sz="3200" dirty="0" smtClean="0"/>
              <a:t>5- gastrointestinal hemorrhage.</a:t>
            </a:r>
            <a:br>
              <a:rPr lang="en-US" sz="3200" dirty="0" smtClean="0"/>
            </a:br>
            <a:r>
              <a:rPr lang="en-US" sz="3200" dirty="0" smtClean="0"/>
              <a:t>6- delayed healing</a:t>
            </a:r>
            <a:endParaRPr lang="en-US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Bile peritonitis :</a:t>
            </a:r>
            <a:br>
              <a:rPr lang="en-US" sz="4000" dirty="0" smtClean="0"/>
            </a:br>
            <a:r>
              <a:rPr lang="en-US" sz="3200" dirty="0" smtClean="0"/>
              <a:t>Causes :</a:t>
            </a:r>
            <a:br>
              <a:rPr lang="en-US" sz="3200" dirty="0" smtClean="0"/>
            </a:br>
            <a:r>
              <a:rPr lang="en-US" sz="3200" dirty="0" smtClean="0"/>
              <a:t>1- trauma </a:t>
            </a:r>
            <a:br>
              <a:rPr lang="en-US" sz="3200" dirty="0" smtClean="0"/>
            </a:br>
            <a:r>
              <a:rPr lang="en-US" sz="3200" dirty="0" smtClean="0"/>
              <a:t>  2- rupture of gallbladder </a:t>
            </a:r>
            <a:br>
              <a:rPr lang="en-US" sz="3200" dirty="0" smtClean="0"/>
            </a:br>
            <a:r>
              <a:rPr lang="en-US" sz="3200" dirty="0" smtClean="0"/>
              <a:t>3- lesion of upper gastrointestinal</a:t>
            </a:r>
            <a:endParaRPr lang="en-US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666206"/>
            <a:ext cx="3879668" cy="47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Preoperative considerations for hepatic surgery:</a:t>
            </a:r>
            <a:br>
              <a:rPr lang="en-US" sz="4000" dirty="0" smtClean="0"/>
            </a:br>
            <a:r>
              <a:rPr lang="en-US" sz="3200" dirty="0" smtClean="0"/>
              <a:t>coagulant factors , fibrinogen , </a:t>
            </a:r>
            <a:r>
              <a:rPr lang="en-US" sz="3200" dirty="0" err="1" smtClean="0"/>
              <a:t>vit</a:t>
            </a:r>
            <a:r>
              <a:rPr lang="en-US" sz="3200" dirty="0" smtClean="0"/>
              <a:t>. K ,anticoagulant substances.</a:t>
            </a:r>
            <a:endParaRPr lang="en-US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1293224"/>
            <a:ext cx="6721948" cy="2508068"/>
          </a:xfrm>
        </p:spPr>
        <p:txBody>
          <a:bodyPr/>
          <a:lstStyle/>
          <a:p>
            <a:r>
              <a:rPr lang="en-US" sz="3600" dirty="0" smtClean="0"/>
              <a:t>Extensive hemorrhage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vascular occlusion technique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Pringle maneuver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771557"/>
            <a:ext cx="3048000" cy="2667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64" y="3553097"/>
            <a:ext cx="5120640" cy="26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2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Liver biopsy:</a:t>
            </a:r>
            <a:br>
              <a:rPr lang="en-US" sz="4000" dirty="0" smtClean="0"/>
            </a:br>
            <a:r>
              <a:rPr lang="en-US" sz="4000" dirty="0" smtClean="0"/>
              <a:t>1- </a:t>
            </a:r>
            <a:r>
              <a:rPr lang="en-US" sz="3200" dirty="0" smtClean="0"/>
              <a:t>Fine needle aspiration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2-  </a:t>
            </a:r>
            <a:r>
              <a:rPr lang="en-US" sz="3200" dirty="0" err="1" smtClean="0"/>
              <a:t>Tru</a:t>
            </a:r>
            <a:r>
              <a:rPr lang="en-US" sz="3200" dirty="0" smtClean="0"/>
              <a:t>-cut</a:t>
            </a:r>
            <a:br>
              <a:rPr lang="en-US" sz="3200" dirty="0" smtClean="0"/>
            </a:br>
            <a:endParaRPr lang="en-US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50" y="1322245"/>
            <a:ext cx="3271973" cy="245292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8" y="3775166"/>
            <a:ext cx="3286125" cy="24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1541417"/>
            <a:ext cx="8825658" cy="2094983"/>
          </a:xfrm>
        </p:spPr>
        <p:txBody>
          <a:bodyPr/>
          <a:lstStyle/>
          <a:p>
            <a:r>
              <a:rPr lang="en-US" sz="3200" dirty="0"/>
              <a:t>3- Suture fracture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4- </a:t>
            </a:r>
            <a:r>
              <a:rPr lang="en-US" sz="3200" dirty="0"/>
              <a:t>biopsy punch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17" y="563066"/>
            <a:ext cx="2913019" cy="30733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11" y="4023360"/>
            <a:ext cx="5114925" cy="213319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61" y="4023360"/>
            <a:ext cx="2519623" cy="21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240971"/>
            <a:ext cx="7223760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Ligaments:</a:t>
            </a:r>
            <a:br>
              <a:rPr lang="en-US" sz="3600" dirty="0" smtClean="0"/>
            </a:br>
            <a:r>
              <a:rPr lang="en-US" sz="3600" dirty="0" smtClean="0"/>
              <a:t>1- Coronary </a:t>
            </a:r>
            <a:r>
              <a:rPr lang="en-US" sz="3600" dirty="0" err="1" smtClean="0"/>
              <a:t>lig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2- Lesser </a:t>
            </a:r>
            <a:r>
              <a:rPr lang="en-US" sz="3600" dirty="0" err="1" smtClean="0"/>
              <a:t>lig</a:t>
            </a:r>
            <a:r>
              <a:rPr lang="en-US" sz="3600" dirty="0" smtClean="0"/>
              <a:t> .</a:t>
            </a:r>
            <a:br>
              <a:rPr lang="en-US" sz="3600" dirty="0" smtClean="0"/>
            </a:br>
            <a:r>
              <a:rPr lang="en-US" sz="3600" dirty="0" smtClean="0"/>
              <a:t>3- </a:t>
            </a:r>
            <a:r>
              <a:rPr lang="en-US" sz="3600" dirty="0" err="1" smtClean="0"/>
              <a:t>Hepatorenal</a:t>
            </a:r>
            <a:r>
              <a:rPr lang="en-US" sz="3600" dirty="0" smtClean="0"/>
              <a:t> </a:t>
            </a:r>
            <a:r>
              <a:rPr lang="en-US" sz="3600" dirty="0" err="1" smtClean="0"/>
              <a:t>lig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supply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Hepatic art.:</a:t>
            </a:r>
            <a:br>
              <a:rPr lang="en-US" sz="3600" dirty="0" smtClean="0"/>
            </a:br>
            <a:r>
              <a:rPr lang="en-US" sz="3600" dirty="0" smtClean="0"/>
              <a:t>Right  branches</a:t>
            </a:r>
            <a:br>
              <a:rPr lang="en-US" sz="3600" dirty="0" smtClean="0"/>
            </a:br>
            <a:r>
              <a:rPr lang="en-US" sz="3600" dirty="0" smtClean="0"/>
              <a:t>Left  branches</a:t>
            </a:r>
            <a:br>
              <a:rPr lang="en-US" sz="3600" dirty="0" smtClean="0"/>
            </a:br>
            <a:r>
              <a:rPr lang="en-US" sz="3600" dirty="0" smtClean="0"/>
              <a:t>Cystic art.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796834"/>
            <a:ext cx="8825658" cy="901337"/>
          </a:xfrm>
        </p:spPr>
        <p:txBody>
          <a:bodyPr/>
          <a:lstStyle/>
          <a:p>
            <a:pPr algn="ctr"/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55" y="1698171"/>
            <a:ext cx="8696054" cy="42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4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952205" y="1476103"/>
            <a:ext cx="7028407" cy="3840480"/>
          </a:xfrm>
        </p:spPr>
        <p:txBody>
          <a:bodyPr/>
          <a:lstStyle/>
          <a:p>
            <a:r>
              <a:rPr lang="en-US" dirty="0" smtClean="0"/>
              <a:t>LVER FUNCTIONS</a:t>
            </a:r>
            <a:br>
              <a:rPr lang="en-US" dirty="0" smtClean="0"/>
            </a:br>
            <a:r>
              <a:rPr lang="en-US" sz="2400" dirty="0" smtClean="0"/>
              <a:t>1- Synthesized the coagulant factors</a:t>
            </a:r>
            <a:br>
              <a:rPr lang="en-US" sz="2400" dirty="0" smtClean="0"/>
            </a:br>
            <a:r>
              <a:rPr lang="en-US" sz="2400" dirty="0" smtClean="0"/>
              <a:t>2- Synthesized gastrin hormone</a:t>
            </a:r>
            <a:br>
              <a:rPr lang="en-US" sz="2400" dirty="0" smtClean="0"/>
            </a:br>
            <a:r>
              <a:rPr lang="en-US" sz="2400" dirty="0" smtClean="0"/>
              <a:t>3- Production bile.</a:t>
            </a:r>
            <a:br>
              <a:rPr lang="en-US" sz="2400" dirty="0" smtClean="0"/>
            </a:br>
            <a:r>
              <a:rPr lang="en-US" sz="2400" dirty="0" smtClean="0"/>
              <a:t>4- Store </a:t>
            </a:r>
            <a:r>
              <a:rPr lang="en-US" sz="2400" dirty="0" err="1" smtClean="0"/>
              <a:t>vits</a:t>
            </a:r>
            <a:r>
              <a:rPr lang="en-US" sz="2400" dirty="0" smtClean="0"/>
              <a:t>., fat, glycogen, zinc, copper</a:t>
            </a:r>
            <a:br>
              <a:rPr lang="en-US" sz="2400" dirty="0" smtClean="0"/>
            </a:br>
            <a:r>
              <a:rPr lang="en-US" sz="2400" dirty="0" smtClean="0"/>
              <a:t>5- Protein metabolism</a:t>
            </a:r>
            <a:br>
              <a:rPr lang="en-US" sz="2400" dirty="0" smtClean="0"/>
            </a:br>
            <a:r>
              <a:rPr lang="en-US" sz="2400" dirty="0" smtClean="0"/>
              <a:t>6- Carbohydrate metabolism</a:t>
            </a:r>
            <a:br>
              <a:rPr lang="en-US" sz="2400" dirty="0" smtClean="0"/>
            </a:br>
            <a:r>
              <a:rPr lang="en-US" sz="2400" dirty="0" smtClean="0"/>
              <a:t>7- Synthesized Cholesterol</a:t>
            </a:r>
            <a:br>
              <a:rPr lang="en-US" sz="2400" dirty="0" smtClean="0"/>
            </a:br>
            <a:r>
              <a:rPr lang="en-US" sz="2400" dirty="0" smtClean="0"/>
              <a:t>8- Produce important anticoagulants</a:t>
            </a:r>
            <a:br>
              <a:rPr lang="en-US" sz="2400" dirty="0" smtClean="0"/>
            </a:br>
            <a:r>
              <a:rPr lang="en-US" sz="2400" dirty="0" smtClean="0"/>
              <a:t>9- It contributes the largest proportion of reticuloendothelial functions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539067"/>
          </a:xfrm>
        </p:spPr>
        <p:txBody>
          <a:bodyPr/>
          <a:lstStyle/>
          <a:p>
            <a:pPr algn="ctr"/>
            <a:r>
              <a:rPr lang="en-US" sz="4400" dirty="0" smtClean="0"/>
              <a:t>BILE</a:t>
            </a:r>
            <a:br>
              <a:rPr lang="en-US" sz="4400" dirty="0" smtClean="0"/>
            </a:br>
            <a:r>
              <a:rPr lang="en-US" sz="3600" dirty="0" smtClean="0"/>
              <a:t>Composed of :</a:t>
            </a:r>
            <a:br>
              <a:rPr lang="en-US" sz="3600" dirty="0" smtClean="0"/>
            </a:br>
            <a:r>
              <a:rPr lang="en-US" sz="3600" dirty="0" smtClean="0"/>
              <a:t>bile salts</a:t>
            </a:r>
            <a:r>
              <a:rPr lang="en-US" sz="1400" dirty="0" smtClean="0"/>
              <a:t>( </a:t>
            </a:r>
            <a:r>
              <a:rPr lang="en-US" sz="1800" dirty="0" smtClean="0"/>
              <a:t>cholesterol +</a:t>
            </a:r>
            <a:r>
              <a:rPr lang="en-US" sz="1800" dirty="0" err="1" smtClean="0"/>
              <a:t>cholycystokinin</a:t>
            </a:r>
            <a:r>
              <a:rPr lang="en-US" sz="1800" dirty="0" smtClean="0"/>
              <a:t> </a:t>
            </a:r>
            <a:r>
              <a:rPr lang="en-US" sz="1400" dirty="0" smtClean="0"/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bilirubin</a:t>
            </a:r>
            <a:br>
              <a:rPr lang="en-US" sz="3600" dirty="0" smtClean="0"/>
            </a:br>
            <a:r>
              <a:rPr lang="en-US" sz="3600" dirty="0" smtClean="0"/>
              <a:t>cholesterol</a:t>
            </a:r>
            <a:br>
              <a:rPr lang="en-US" sz="3600" dirty="0" smtClean="0"/>
            </a:br>
            <a:r>
              <a:rPr lang="en-US" sz="3600" dirty="0" smtClean="0"/>
              <a:t>phospholipids</a:t>
            </a:r>
            <a:br>
              <a:rPr lang="en-US" sz="3600" dirty="0" smtClean="0"/>
            </a:br>
            <a:r>
              <a:rPr lang="en-US" sz="3600" dirty="0" smtClean="0"/>
              <a:t>water</a:t>
            </a:r>
            <a:br>
              <a:rPr lang="en-US" sz="3600" dirty="0" smtClean="0"/>
            </a:br>
            <a:r>
              <a:rPr lang="en-US" sz="3600" dirty="0" smtClean="0"/>
              <a:t>bicarbonates</a:t>
            </a:r>
            <a:endParaRPr lang="en-US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7" y="1062630"/>
            <a:ext cx="3618412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539067"/>
          </a:xfrm>
        </p:spPr>
        <p:txBody>
          <a:bodyPr/>
          <a:lstStyle/>
          <a:p>
            <a:r>
              <a:rPr lang="en-US" sz="3600" dirty="0" smtClean="0"/>
              <a:t>Tolerate of acute removal of total liver</a:t>
            </a:r>
            <a:br>
              <a:rPr lang="en-US" sz="3600" dirty="0" smtClean="0"/>
            </a:br>
            <a:r>
              <a:rPr lang="en-US" sz="3600" dirty="0" smtClean="0"/>
              <a:t>may reach to 65%.</a:t>
            </a:r>
            <a:br>
              <a:rPr lang="en-US" sz="3600" dirty="0" smtClean="0"/>
            </a:br>
            <a:r>
              <a:rPr lang="en-US" sz="3600" dirty="0" smtClean="0"/>
              <a:t>28% of dogs with 80% of total liver survived at least 7 days.</a:t>
            </a:r>
            <a:br>
              <a:rPr lang="en-US" sz="3600" dirty="0" smtClean="0"/>
            </a:br>
            <a:r>
              <a:rPr lang="en-US" sz="3600" dirty="0" smtClean="0"/>
              <a:t>Liver regeneration begins hours after removal and peaks within 3 days.</a:t>
            </a:r>
            <a:br>
              <a:rPr lang="en-US" sz="3600" dirty="0" smtClean="0"/>
            </a:br>
            <a:r>
              <a:rPr lang="en-US" sz="3600" dirty="0" smtClean="0"/>
              <a:t>Near complete compensatory reach by 6 days.</a:t>
            </a:r>
            <a:br>
              <a:rPr lang="en-US" sz="3600" dirty="0" smtClean="0"/>
            </a:br>
            <a:r>
              <a:rPr lang="en-US" sz="3600" dirty="0" smtClean="0"/>
              <a:t>It may take up by 6-10 wks.</a:t>
            </a: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5" y="5593080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Traumatic biliary tract rupture:</a:t>
            </a:r>
            <a:br>
              <a:rPr lang="en-US" sz="3600" dirty="0" smtClean="0"/>
            </a:br>
            <a:r>
              <a:rPr lang="en-US" sz="2800" dirty="0" smtClean="0"/>
              <a:t>Causes:</a:t>
            </a:r>
            <a:br>
              <a:rPr lang="en-US" sz="2800" dirty="0" smtClean="0"/>
            </a:br>
            <a:r>
              <a:rPr lang="en-US" sz="2800" dirty="0" smtClean="0"/>
              <a:t>1- blunt abdominal trauma.</a:t>
            </a:r>
            <a:br>
              <a:rPr lang="en-US" sz="2800" dirty="0" smtClean="0"/>
            </a:br>
            <a:r>
              <a:rPr lang="en-US" sz="2800" dirty="0" smtClean="0"/>
              <a:t>2- Penetrating wound.</a:t>
            </a:r>
            <a:br>
              <a:rPr lang="en-US" sz="2800" dirty="0" smtClean="0"/>
            </a:br>
            <a:r>
              <a:rPr lang="en-US" sz="2800" dirty="0" smtClean="0"/>
              <a:t>3- Iatrogenic.</a:t>
            </a:r>
            <a:br>
              <a:rPr lang="en-US" sz="2800" dirty="0" smtClean="0"/>
            </a:br>
            <a:r>
              <a:rPr lang="en-US" sz="2800" dirty="0" smtClean="0"/>
              <a:t>Leakage of bile ay occur result in bile peritonitis.</a:t>
            </a: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4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188</TotalTime>
  <Words>48</Words>
  <Application>Microsoft Office PowerPoint</Application>
  <PresentationFormat>شاشة عريضة</PresentationFormat>
  <Paragraphs>15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مجلس إدارة أيون</vt:lpstr>
      <vt:lpstr>LIVER</vt:lpstr>
      <vt:lpstr>عرض تقديمي في PowerPoint</vt:lpstr>
      <vt:lpstr>Ligaments: 1- Coronary lig. 2- Lesser lig . 3- Hepatorenal lig.</vt:lpstr>
      <vt:lpstr>Blood supply: Hepatic art.: Right  branches Left  branches Cystic art.</vt:lpstr>
      <vt:lpstr>GALLBLADDER</vt:lpstr>
      <vt:lpstr>LVER FUNCTIONS 1- Synthesized the coagulant factors 2- Synthesized gastrin hormone 3- Production bile. 4- Store vits., fat, glycogen, zinc, copper 5- Protein metabolism 6- Carbohydrate metabolism 7- Synthesized Cholesterol 8- Produce important anticoagulants 9- It contributes the largest proportion of reticuloendothelial functions</vt:lpstr>
      <vt:lpstr>BILE Composed of : bile salts( cholesterol +cholycystokinin ) bilirubin cholesterol phospholipids water bicarbonates</vt:lpstr>
      <vt:lpstr>Tolerate of acute removal of total liver may reach to 65%. 28% of dogs with 80% of total liver survived at least 7 days. Liver regeneration begins hours after removal and peaks within 3 days. Near complete compensatory reach by 6 days. It may take up by 6-10 wks.</vt:lpstr>
      <vt:lpstr>Traumatic biliary tract rupture: Causes: 1- blunt abdominal trauma. 2- Penetrating wound. 3- Iatrogenic. Leakage of bile ay occur result in bile peritonitis.</vt:lpstr>
      <vt:lpstr>Extra hepatic obstruction : Causes : Pancreatitis , neoplasia , gallbladder mucocele  , cholangitis and cholelithiasis </vt:lpstr>
      <vt:lpstr>Pathological signs: 1- dilatation of common bile duct. 2-increase in serum bilirubin within24-48 hrs. 3- hypotension 4- acute renal failure. 5- gastrointestinal hemorrhage. 6- delayed healing</vt:lpstr>
      <vt:lpstr>Bile peritonitis : Causes : 1- trauma    2- rupture of gallbladder  3- lesion of upper gastrointestinal</vt:lpstr>
      <vt:lpstr>Preoperative considerations for hepatic surgery: coagulant factors , fibrinogen , vit. K ,anticoagulant substances.</vt:lpstr>
      <vt:lpstr>Extensive hemorrhage: vascular occlusion technique Pringle maneuver </vt:lpstr>
      <vt:lpstr>Liver biopsy: 1- Fine needle aspiration   2-  Tru-cut </vt:lpstr>
      <vt:lpstr>3- Suture fracture.   4- biopsy punch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</dc:title>
  <dc:creator>Maher</dc:creator>
  <cp:lastModifiedBy>Maher</cp:lastModifiedBy>
  <cp:revision>19</cp:revision>
  <dcterms:created xsi:type="dcterms:W3CDTF">2018-12-11T20:32:26Z</dcterms:created>
  <dcterms:modified xsi:type="dcterms:W3CDTF">2018-12-12T05:03:45Z</dcterms:modified>
</cp:coreProperties>
</file>